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9"/>
  </p:notesMasterIdLst>
  <p:handoutMasterIdLst>
    <p:handoutMasterId r:id="rId10"/>
  </p:handoutMasterIdLst>
  <p:sldIdLst>
    <p:sldId id="333" r:id="rId5"/>
    <p:sldId id="352" r:id="rId6"/>
    <p:sldId id="357" r:id="rId7"/>
    <p:sldId id="358" r:id="rId8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S, DARIUS T JR A1C USAF AMC 6 OSS/OSAA" initials="MSOffice" lastIdx="0" clrIdx="0">
    <p:extLst>
      <p:ext uri="{19B8F6BF-5375-455C-9EA6-DF929625EA0E}">
        <p15:presenceInfo xmlns:p15="http://schemas.microsoft.com/office/powerpoint/2012/main" userId="WILLIAMS, DARIUS T JR A1C USAF AMC 6 OSS/OSA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2245" autoAdjust="0"/>
  </p:normalViewPr>
  <p:slideViewPr>
    <p:cSldViewPr snapToGrid="0">
      <p:cViewPr varScale="1">
        <p:scale>
          <a:sx n="100" d="100"/>
          <a:sy n="100" d="100"/>
        </p:scale>
        <p:origin x="9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650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5D9EC-F152-441B-8C87-8520C6329910}" type="datetime1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A2764-0D3A-47E7-B0D3-D9E0F5AAF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999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69A3C9-8D65-48CA-834B-8BBF1D30B9F1}" type="datetime1">
              <a:rPr lang="en-US" smtClean="0"/>
              <a:t>5/6/2024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2E77FB-7574-4591-8572-BDEDECBFFD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98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C879-1A8A-4357-BB08-7D525DCA607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9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203201" y="1250931"/>
            <a:ext cx="11730566" cy="1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 flipV="1">
            <a:off x="203200" y="6292848"/>
            <a:ext cx="11730566" cy="77787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883543"/>
              </p:ext>
            </p:extLst>
          </p:nvPr>
        </p:nvGraphicFramePr>
        <p:xfrm>
          <a:off x="10718800" y="87313"/>
          <a:ext cx="1214966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2742857" imgH="2553056" progId="">
                  <p:embed/>
                </p:oleObj>
              </mc:Choice>
              <mc:Fallback>
                <p:oleObj name="Photo Editor Photo" r:id="rId2" imgW="2742857" imgH="2553056" progId="">
                  <p:embed/>
                  <p:pic>
                    <p:nvPicPr>
                      <p:cNvPr id="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8800" y="87313"/>
                        <a:ext cx="1214966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" descr="AMC Symbo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6199"/>
            <a:ext cx="112082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508000" y="6400800"/>
            <a:ext cx="1117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b="1" i="1" dirty="0">
                <a:solidFill>
                  <a:srgbClr val="000066"/>
                </a:solidFill>
              </a:rPr>
              <a:t>CHARGE THE STORM…LET’S GO!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9315451" y="0"/>
            <a:ext cx="11208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UNCLASS//FOUO</a:t>
            </a:r>
          </a:p>
        </p:txBody>
      </p:sp>
    </p:spTree>
    <p:extLst>
      <p:ext uri="{BB962C8B-B14F-4D97-AF65-F5344CB8AC3E}">
        <p14:creationId xmlns:p14="http://schemas.microsoft.com/office/powerpoint/2010/main" val="3282250367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198969" y="1096962"/>
            <a:ext cx="11832164" cy="57149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98969" y="6450016"/>
            <a:ext cx="11832164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533220"/>
              </p:ext>
            </p:extLst>
          </p:nvPr>
        </p:nvGraphicFramePr>
        <p:xfrm>
          <a:off x="11005564" y="49213"/>
          <a:ext cx="112082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2742857" imgH="2553056" progId="">
                  <p:embed/>
                </p:oleObj>
              </mc:Choice>
              <mc:Fallback>
                <p:oleObj name="Photo Editor Photo" r:id="rId2" imgW="2742857" imgH="2553056" progId="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5564" y="49213"/>
                        <a:ext cx="1120820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0" descr="AMC Symbo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112713"/>
            <a:ext cx="102023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561976" y="6480969"/>
            <a:ext cx="1117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b="1" i="1" dirty="0">
                <a:solidFill>
                  <a:srgbClr val="000066"/>
                </a:solidFill>
              </a:rPr>
              <a:t>CHARGE THE STORM…LET’S GO!</a:t>
            </a:r>
          </a:p>
          <a:p>
            <a:pPr algn="ctr" eaLnBrk="1" hangingPunct="1">
              <a:defRPr/>
            </a:pPr>
            <a:endParaRPr lang="en-US" altLang="en-US" sz="1600" b="1" i="1" dirty="0">
              <a:solidFill>
                <a:srgbClr val="00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2" name="Line 4"/>
          <p:cNvSpPr>
            <a:spLocks noChangeShapeType="1"/>
          </p:cNvSpPr>
          <p:nvPr/>
        </p:nvSpPr>
        <p:spPr bwMode="auto">
          <a:xfrm flipV="1">
            <a:off x="220283" y="1126182"/>
            <a:ext cx="11522983" cy="2793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en-US" sz="18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7894" name="Line 6"/>
          <p:cNvSpPr>
            <a:spLocks noChangeShapeType="1"/>
          </p:cNvSpPr>
          <p:nvPr/>
        </p:nvSpPr>
        <p:spPr bwMode="auto">
          <a:xfrm>
            <a:off x="220283" y="6481181"/>
            <a:ext cx="11610871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en-US" sz="18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55236" y="11113"/>
            <a:ext cx="88540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102093"/>
              </p:ext>
            </p:extLst>
          </p:nvPr>
        </p:nvGraphicFramePr>
        <p:xfrm>
          <a:off x="10710333" y="49213"/>
          <a:ext cx="1120821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2742857" imgH="2553056" progId="">
                  <p:embed/>
                </p:oleObj>
              </mc:Choice>
              <mc:Fallback>
                <p:oleObj name="Photo Editor Photo" r:id="rId4" imgW="2742857" imgH="2553056" progId="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0333" y="49213"/>
                        <a:ext cx="1120821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327150"/>
            <a:ext cx="11309351" cy="43116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33" name="Picture 10" descr="AMC Symbo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283" y="69850"/>
            <a:ext cx="986364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08000" y="6481181"/>
            <a:ext cx="1117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000066"/>
                </a:solidFill>
              </a:rPr>
              <a:t>CHARGE THE STORM…LET’S GO!</a:t>
            </a:r>
          </a:p>
          <a:p>
            <a:pPr algn="ctr">
              <a:defRPr/>
            </a:pPr>
            <a:endParaRPr lang="en-US" sz="1600" b="1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7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ransition spd="slow">
    <p:fade thruBlk="1"/>
  </p:transition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itchFamily="2" charset="2"/>
        <a:buChar char="n"/>
        <a:defRPr sz="2400" b="1">
          <a:solidFill>
            <a:srgbClr val="000066"/>
          </a:solidFill>
          <a:latin typeface="+mn-lt"/>
          <a:ea typeface="+mn-ea"/>
          <a:cs typeface="+mn-cs"/>
        </a:defRPr>
      </a:lvl1pPr>
      <a:lvl2pPr marL="688975" indent="-282575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135000"/>
        <a:buChar char="•"/>
        <a:defRPr sz="2200" b="1">
          <a:solidFill>
            <a:srgbClr val="000066"/>
          </a:solidFill>
          <a:latin typeface="+mn-lt"/>
        </a:defRPr>
      </a:lvl2pPr>
      <a:lvl3pPr marL="1027113" indent="-223838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85000"/>
        <a:buFont typeface="Wingdings" pitchFamily="2" charset="2"/>
        <a:buChar char="w"/>
        <a:defRPr sz="2000" b="1">
          <a:solidFill>
            <a:srgbClr val="000066"/>
          </a:solidFill>
          <a:latin typeface="+mn-lt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 b="1">
          <a:solidFill>
            <a:srgbClr val="000066"/>
          </a:solidFill>
          <a:latin typeface="+mn-lt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vel.dod.mil/Policy-Regulations/Joint-Travel-Regulations/Computation-Exampl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866512"/>
            <a:ext cx="4124325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3276" y="493713"/>
            <a:ext cx="54959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kern="0" dirty="0">
                <a:solidFill>
                  <a:srgbClr val="000066"/>
                </a:solidFill>
                <a:cs typeface="Arial" panose="020B0604020202020204" pitchFamily="34" charset="0"/>
              </a:rPr>
              <a:t>6th Comptroller Squadron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467739" y="1866512"/>
            <a:ext cx="54356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000" b="1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Hurricane Evacuation Travel Entitlements</a:t>
            </a:r>
          </a:p>
          <a:p>
            <a:pPr algn="ctr">
              <a:defRPr/>
            </a:pPr>
            <a:r>
              <a:rPr lang="en-US" altLang="en-US" b="1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Version:  April 2024</a:t>
            </a:r>
            <a:br>
              <a:rPr lang="en-US" altLang="en-US" sz="4000" b="1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6049497" y="4154910"/>
            <a:ext cx="4272084" cy="1323674"/>
          </a:xfrm>
          <a:prstGeom prst="rect">
            <a:avLst/>
          </a:prstGeom>
        </p:spPr>
        <p:txBody>
          <a:bodyPr/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anose="05000000000000000000" pitchFamily="2" charset="2"/>
              <a:buChar char="n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35000"/>
              <a:buChar char="•"/>
              <a:defRPr sz="2200" b="1">
                <a:solidFill>
                  <a:srgbClr val="000066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5000"/>
              <a:buFont typeface="Wingdings" panose="05000000000000000000" pitchFamily="2" charset="2"/>
              <a:buChar char="w"/>
              <a:defRPr sz="2000" b="1">
                <a:solidFill>
                  <a:srgbClr val="000066"/>
                </a:solidFill>
                <a:latin typeface="+mn-lt"/>
              </a:defRPr>
            </a:lvl3pPr>
            <a:lvl4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rgbClr val="000066"/>
                </a:solidFill>
                <a:latin typeface="+mn-lt"/>
              </a:defRPr>
            </a:lvl4pPr>
            <a:lvl5pPr marL="1714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1600" b="1">
                <a:solidFill>
                  <a:srgbClr val="000066"/>
                </a:solidFill>
                <a:latin typeface="+mn-lt"/>
              </a:defRPr>
            </a:lvl5pPr>
            <a:lvl6pPr marL="21717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600" b="1">
                <a:solidFill>
                  <a:srgbClr val="000066"/>
                </a:solidFill>
                <a:latin typeface="+mn-lt"/>
              </a:defRPr>
            </a:lvl6pPr>
            <a:lvl7pPr marL="26289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600" b="1">
                <a:solidFill>
                  <a:srgbClr val="000066"/>
                </a:solidFill>
                <a:latin typeface="+mn-lt"/>
              </a:defRPr>
            </a:lvl7pPr>
            <a:lvl8pPr marL="3086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600" b="1">
                <a:solidFill>
                  <a:srgbClr val="000066"/>
                </a:solidFill>
                <a:latin typeface="+mn-lt"/>
              </a:defRPr>
            </a:lvl8pPr>
            <a:lvl9pPr marL="35433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600" b="1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kern="0" dirty="0"/>
              <a:t>Contact Information:</a:t>
            </a:r>
          </a:p>
          <a:p>
            <a:pPr marL="0" indent="0" algn="ctr">
              <a:buNone/>
              <a:defRPr/>
            </a:pPr>
            <a:r>
              <a:rPr lang="en-US" kern="0" dirty="0"/>
              <a:t>Finance.services@us.af.mil</a:t>
            </a:r>
          </a:p>
          <a:p>
            <a:pPr marL="0" indent="0" algn="ctr">
              <a:buNone/>
              <a:defRPr/>
            </a:pPr>
            <a:r>
              <a:rPr lang="en-US" kern="0" dirty="0"/>
              <a:t>(813)828-5377</a:t>
            </a:r>
          </a:p>
        </p:txBody>
      </p:sp>
    </p:spTree>
    <p:extLst>
      <p:ext uri="{BB962C8B-B14F-4D97-AF65-F5344CB8AC3E}">
        <p14:creationId xmlns:p14="http://schemas.microsoft.com/office/powerpoint/2010/main" val="631878547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0EA5-B654-E2F8-F6BF-57A56AF2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534EF-6533-3805-313C-48A1445E7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41" y="1154113"/>
            <a:ext cx="11709918" cy="5134720"/>
          </a:xfrm>
        </p:spPr>
        <p:txBody>
          <a:bodyPr/>
          <a:lstStyle/>
          <a:p>
            <a:r>
              <a:rPr lang="en-US" dirty="0"/>
              <a:t>Mileage: </a:t>
            </a:r>
          </a:p>
          <a:p>
            <a:pPr lvl="1"/>
            <a:r>
              <a:rPr lang="en-US" dirty="0"/>
              <a:t>Limited to one round trip from the </a:t>
            </a:r>
            <a:r>
              <a:rPr lang="en-US" b="1" dirty="0"/>
              <a:t>evacuated residence</a:t>
            </a:r>
            <a:r>
              <a:rPr lang="en-US" dirty="0"/>
              <a:t> to safe haven location. </a:t>
            </a:r>
          </a:p>
          <a:p>
            <a:pPr lvl="1"/>
            <a:r>
              <a:rPr lang="en-US" dirty="0"/>
              <a:t>Annotate on travel voucher miles (block 15f) by tracking vehicle odometer(s).</a:t>
            </a:r>
          </a:p>
          <a:p>
            <a:pPr lvl="1"/>
            <a:r>
              <a:rPr lang="en-US" dirty="0"/>
              <a:t>Personally Owned Conveyance/Vehicle (POC/POV) limit is based on the number of age-eligible drivers on the claim.</a:t>
            </a:r>
          </a:p>
          <a:p>
            <a:pPr lvl="1"/>
            <a:r>
              <a:rPr lang="en-US" dirty="0"/>
              <a:t>Based off TDY rate of $0.67 per mile.</a:t>
            </a:r>
          </a:p>
          <a:p>
            <a:r>
              <a:rPr lang="en-US" dirty="0"/>
              <a:t>Per Diem: </a:t>
            </a:r>
          </a:p>
          <a:p>
            <a:pPr lvl="1"/>
            <a:r>
              <a:rPr lang="en-US" dirty="0"/>
              <a:t>First and last days are paid at 75% of locality rate.</a:t>
            </a:r>
          </a:p>
          <a:p>
            <a:pPr lvl="1"/>
            <a:r>
              <a:rPr lang="en-US" dirty="0"/>
              <a:t>Dependents ages 12+ receive 100% of the locality rate</a:t>
            </a:r>
          </a:p>
          <a:p>
            <a:pPr lvl="1"/>
            <a:r>
              <a:rPr lang="en-US" dirty="0"/>
              <a:t>Dependents ages 11 and below receive 50%</a:t>
            </a:r>
          </a:p>
          <a:p>
            <a:r>
              <a:rPr lang="en-US" dirty="0"/>
              <a:t>Lodging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For lodging you will be reimbursed total locality rate for member and dependents per night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OR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actual cost per night based on receipts. Whichever is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lower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83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8DDC7-44F4-25B3-9213-8767E1D4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Voucher 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35802-E5AD-CFB7-9165-7CFE7BEFABAD}"/>
              </a:ext>
            </a:extLst>
          </p:cNvPr>
          <p:cNvSpPr txBox="1"/>
          <p:nvPr/>
        </p:nvSpPr>
        <p:spPr>
          <a:xfrm>
            <a:off x="7398327" y="1505527"/>
            <a:ext cx="442421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Mileage is calculated at TDY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Jan 2024: $0.67 per mile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233 miles x 0.67 = </a:t>
            </a:r>
            <a:r>
              <a:rPr lang="en-US"/>
              <a:t>$156.11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Multiply this amount per authorized vehicle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Claim Lodging Cost in </a:t>
            </a:r>
            <a:r>
              <a:rPr lang="en-US" b="1" dirty="0">
                <a:solidFill>
                  <a:srgbClr val="FF0000"/>
                </a:solidFill>
              </a:rPr>
              <a:t>block 15e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Nightly rate X # of nights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$98/night X 5 nights = $490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Claim lodging taxes separately under </a:t>
            </a:r>
            <a:r>
              <a:rPr lang="en-US" sz="1400" dirty="0">
                <a:solidFill>
                  <a:srgbClr val="FF0000"/>
                </a:solidFill>
              </a:rPr>
              <a:t>block 18 </a:t>
            </a:r>
            <a:r>
              <a:rPr lang="en-US" sz="1400" dirty="0"/>
              <a:t>“reimbursable expenses”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Must provide receipts for lodging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0487C73-3475-9B7A-9F01-0F9F47344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455" y="1154113"/>
            <a:ext cx="6866723" cy="5213932"/>
          </a:xfrm>
        </p:spPr>
      </p:pic>
    </p:spTree>
    <p:extLst>
      <p:ext uri="{BB962C8B-B14F-4D97-AF65-F5344CB8AC3E}">
        <p14:creationId xmlns:p14="http://schemas.microsoft.com/office/powerpoint/2010/main" val="3332928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94F5D-AD40-260E-10CA-B59989D3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Lodging Computation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480BDF-CFBE-0AEA-7604-90C0162F9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43" y="1316391"/>
            <a:ext cx="7954144" cy="489968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2A6708-3D22-1C0A-1A3E-98ACE8ED7157}"/>
              </a:ext>
            </a:extLst>
          </p:cNvPr>
          <p:cNvSpPr txBox="1"/>
          <p:nvPr/>
        </p:nvSpPr>
        <p:spPr>
          <a:xfrm>
            <a:off x="8057786" y="2142836"/>
            <a:ext cx="39679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Multiply Daily amount by number of days at Safe Haven location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/>
              <a:t>Find More examples on DTMO website: </a:t>
            </a:r>
            <a:endParaRPr lang="en-US" sz="14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Computation Examples | Defense Travel Management Office (dod.mil)</a:t>
            </a:r>
            <a:endParaRPr lang="en-US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rgbClr val="CC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55383"/>
      </p:ext>
    </p:extLst>
  </p:cSld>
  <p:clrMapOvr>
    <a:masterClrMapping/>
  </p:clrMapOvr>
</p:sld>
</file>

<file path=ppt/theme/theme1.xml><?xml version="1.0" encoding="utf-8"?>
<a:theme xmlns:a="http://schemas.openxmlformats.org/drawingml/2006/main" name="6 AMW Slidemaster">
  <a:themeElements>
    <a:clrScheme name="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2A82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AMC2003_Template (adjusted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MC2003_Template (adjusted) 1">
        <a:dk1>
          <a:srgbClr val="000066"/>
        </a:dk1>
        <a:lt1>
          <a:srgbClr val="FFFFFF"/>
        </a:lt1>
        <a:dk2>
          <a:srgbClr val="000066"/>
        </a:dk2>
        <a:lt2>
          <a:srgbClr val="111111"/>
        </a:lt2>
        <a:accent1>
          <a:srgbClr val="00FF00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FFAA"/>
        </a:accent5>
        <a:accent6>
          <a:srgbClr val="2D2DB9"/>
        </a:accent6>
        <a:hlink>
          <a:srgbClr val="0099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A48409BF185A498A799DE056323410" ma:contentTypeVersion="7" ma:contentTypeDescription="Create a new document." ma:contentTypeScope="" ma:versionID="c21c4f13ba0c63a96157bd336ab55d84">
  <xsd:schema xmlns:xsd="http://www.w3.org/2001/XMLSchema" xmlns:xs="http://www.w3.org/2001/XMLSchema" xmlns:p="http://schemas.microsoft.com/office/2006/metadata/properties" xmlns:ns3="444b3757-6152-4823-b148-0fee8f1aa326" targetNamespace="http://schemas.microsoft.com/office/2006/metadata/properties" ma:root="true" ma:fieldsID="df1c48251363a0afd6ef80a09adfde1b" ns3:_="">
    <xsd:import namespace="444b3757-6152-4823-b148-0fee8f1aa3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4b3757-6152-4823-b148-0fee8f1aa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3E7A5E-89C3-4D41-8048-D2738D6FC5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76FB0D-7850-49C9-8DD0-5E12CC62C2F2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444b3757-6152-4823-b148-0fee8f1aa326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1D014AC-4145-443F-9D51-E8FB71B12B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4b3757-6152-4823-b148-0fee8f1aa3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20137</TotalTime>
  <Words>264</Words>
  <Application>Microsoft Office PowerPoint</Application>
  <PresentationFormat>Widescreen</PresentationFormat>
  <Paragraphs>40</Paragraphs>
  <Slides>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6 AMW Slidemaster</vt:lpstr>
      <vt:lpstr>Photo Editor Photo</vt:lpstr>
      <vt:lpstr>PowerPoint Presentation</vt:lpstr>
      <vt:lpstr>Entitlements</vt:lpstr>
      <vt:lpstr>Travel Voucher Example</vt:lpstr>
      <vt:lpstr>Daily Lodging Computation Example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DOMINIQUE A MSgt USAF AMC 91 ARS/OSOM</dc:creator>
  <cp:lastModifiedBy>MICLETTE, SEAN T 2d Lt USAF AMC 6 CPTS/FMF</cp:lastModifiedBy>
  <cp:revision>554</cp:revision>
  <cp:lastPrinted>2019-04-15T10:46:23Z</cp:lastPrinted>
  <dcterms:created xsi:type="dcterms:W3CDTF">2017-08-24T14:16:51Z</dcterms:created>
  <dcterms:modified xsi:type="dcterms:W3CDTF">2024-05-06T17:53:39Z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0x010100E0A48409BF185A498A799DE056323410</vt:lpwstr>
  </property>
  <property fmtid="{D5CDD505-2E9C-101B-9397-08002B2CF9AE}" pid="3" name="_dlc_DocIdItemGuid">
    <vt:lpwstr>d26c252e-300d-4e47-aa24-525b793e87b9</vt:lpwstr>
  </property>
</Properties>
</file>